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65" r:id="rId3"/>
    <p:sldId id="261" r:id="rId4"/>
    <p:sldId id="264" r:id="rId5"/>
    <p:sldId id="263" r:id="rId6"/>
    <p:sldId id="269" r:id="rId7"/>
    <p:sldId id="257" r:id="rId8"/>
    <p:sldId id="267" r:id="rId9"/>
    <p:sldId id="262" r:id="rId10"/>
    <p:sldId id="258" r:id="rId11"/>
    <p:sldId id="26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y Khanh Nguyen" initials="RKN" lastIdx="1" clrIdx="0">
    <p:extLst>
      <p:ext uri="{19B8F6BF-5375-455C-9EA6-DF929625EA0E}">
        <p15:presenceInfo xmlns:p15="http://schemas.microsoft.com/office/powerpoint/2012/main" userId="c3b032b6e18a0b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9BB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36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3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38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7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8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7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1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1251F82-807D-41F0-BA84-A74F61156B3C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CD47FDC-4D59-42FB-B996-C2E7CF04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6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0">
              <a:schemeClr val="bg2">
                <a:shade val="96000"/>
                <a:satMod val="120000"/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7485-65D7-4F45-B2BA-FCEFF4409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5689956" cy="1659195"/>
          </a:xfrm>
        </p:spPr>
        <p:txBody>
          <a:bodyPr>
            <a:normAutofit/>
          </a:bodyPr>
          <a:lstStyle/>
          <a:p>
            <a:r>
              <a:rPr lang="en-US" sz="3600" b="1" dirty="0"/>
              <a:t>Institution Of Data  Mini Project 1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D289A-7E19-4908-9EB5-0135F5F0E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8 July 2020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Ricky K Nguyen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D1A32C-540C-4CBF-8665-E6BA0E402645}"/>
              </a:ext>
            </a:extLst>
          </p:cNvPr>
          <p:cNvGrpSpPr/>
          <p:nvPr/>
        </p:nvGrpSpPr>
        <p:grpSpPr>
          <a:xfrm>
            <a:off x="7749996" y="-2071690"/>
            <a:ext cx="4528523" cy="9726387"/>
            <a:chOff x="7749996" y="-2071690"/>
            <a:chExt cx="4528523" cy="972638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2A40D5-3C08-4029-B4C8-BAA8BDBFFCB7}"/>
                </a:ext>
              </a:extLst>
            </p:cNvPr>
            <p:cNvSpPr/>
            <p:nvPr/>
          </p:nvSpPr>
          <p:spPr>
            <a:xfrm rot="8005082">
              <a:off x="10355015" y="4820182"/>
              <a:ext cx="3067962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1D8502-ECDC-42F3-ABC2-5D3E42E4B84F}"/>
                </a:ext>
              </a:extLst>
            </p:cNvPr>
            <p:cNvSpPr/>
            <p:nvPr/>
          </p:nvSpPr>
          <p:spPr>
            <a:xfrm rot="8005082">
              <a:off x="8589883" y="4184101"/>
              <a:ext cx="4819386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BAF2CD-47A7-477F-9A69-93771F43FBE1}"/>
                </a:ext>
              </a:extLst>
            </p:cNvPr>
            <p:cNvSpPr/>
            <p:nvPr/>
          </p:nvSpPr>
          <p:spPr>
            <a:xfrm rot="8005082">
              <a:off x="6638895" y="3326550"/>
              <a:ext cx="7180620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0F1B4D-A721-42E1-A5F5-FC5FD613EEFF}"/>
                </a:ext>
              </a:extLst>
            </p:cNvPr>
            <p:cNvSpPr/>
            <p:nvPr/>
          </p:nvSpPr>
          <p:spPr>
            <a:xfrm rot="8005082">
              <a:off x="4870948" y="2714791"/>
              <a:ext cx="8865077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009BDF5-BD42-49CF-A227-C62D37A3C0CF}"/>
                </a:ext>
              </a:extLst>
            </p:cNvPr>
            <p:cNvSpPr/>
            <p:nvPr/>
          </p:nvSpPr>
          <p:spPr>
            <a:xfrm rot="8005082">
              <a:off x="3276325" y="2401981"/>
              <a:ext cx="9726387" cy="7790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1D8420-04FB-409D-9AA9-A4803357AD90}"/>
              </a:ext>
            </a:extLst>
          </p:cNvPr>
          <p:cNvSpPr/>
          <p:nvPr/>
        </p:nvSpPr>
        <p:spPr>
          <a:xfrm rot="8005082">
            <a:off x="5836493" y="809243"/>
            <a:ext cx="5803878" cy="343695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6299-BAC5-46DF-A332-CB542CD8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8" y="162232"/>
            <a:ext cx="3991027" cy="707923"/>
          </a:xfrm>
        </p:spPr>
        <p:txBody>
          <a:bodyPr>
            <a:normAutofit/>
          </a:bodyPr>
          <a:lstStyle/>
          <a:p>
            <a:r>
              <a:rPr lang="en-US" sz="3200" b="1" dirty="0"/>
              <a:t>Key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65028-085B-45CB-B050-EABF3B9D7275}"/>
              </a:ext>
            </a:extLst>
          </p:cNvPr>
          <p:cNvSpPr txBox="1"/>
          <p:nvPr/>
        </p:nvSpPr>
        <p:spPr>
          <a:xfrm>
            <a:off x="769397" y="1670759"/>
            <a:ext cx="36597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Hotter: increases in evaporation, sun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Colder: increases in humidity, atmosphere pressure, cloud formation density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NNW winds tend to increase temperature in Sydney 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86F53-5260-4F00-9B99-8151B348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84" y="902936"/>
            <a:ext cx="7191375" cy="3196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88BB900-0A8B-4251-9D80-7F7D4949B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7" y="5082793"/>
            <a:ext cx="2304250" cy="161297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3E678CB-4EB1-4969-AE14-361FA61AA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35" y="5082790"/>
            <a:ext cx="2304250" cy="161297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8AB8052-80E1-4063-8CAB-B6588595C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69" y="5082792"/>
            <a:ext cx="2304250" cy="1612975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BA7B46EE-9BD1-4AE9-A293-7D02D379A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03" y="5082789"/>
            <a:ext cx="2304250" cy="16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B1FE-EF62-4B53-83EA-E2C07EB6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1" y="180445"/>
            <a:ext cx="5611813" cy="61965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Further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8BDB7-3C7A-4B93-896E-2658BB97D674}"/>
              </a:ext>
            </a:extLst>
          </p:cNvPr>
          <p:cNvSpPr txBox="1"/>
          <p:nvPr/>
        </p:nvSpPr>
        <p:spPr>
          <a:xfrm>
            <a:off x="388842" y="1951672"/>
            <a:ext cx="4340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 speed 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warming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dioxide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3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863E-F3DC-4E5C-BC24-04A60C29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029" y="2223526"/>
            <a:ext cx="8534400" cy="150706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284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B579-FB04-48C2-B98F-B72255B4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05" y="263781"/>
            <a:ext cx="4038708" cy="422019"/>
          </a:xfrm>
        </p:spPr>
        <p:txBody>
          <a:bodyPr>
            <a:noAutofit/>
          </a:bodyPr>
          <a:lstStyle/>
          <a:p>
            <a:r>
              <a:rPr lang="en-US" sz="3200" b="1" dirty="0"/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8406-B8D7-4C12-A1D3-5F596274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30" y="2333985"/>
            <a:ext cx="7557595" cy="1676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Is Sydney temperature increase over the year?</a:t>
            </a:r>
          </a:p>
        </p:txBody>
      </p:sp>
    </p:spTree>
    <p:extLst>
      <p:ext uri="{BB962C8B-B14F-4D97-AF65-F5344CB8AC3E}">
        <p14:creationId xmlns:p14="http://schemas.microsoft.com/office/powerpoint/2010/main" val="54828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42DF-63C1-49C9-AAC6-2181E3D8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34" y="288557"/>
            <a:ext cx="5016792" cy="457892"/>
          </a:xfrm>
        </p:spPr>
        <p:txBody>
          <a:bodyPr>
            <a:noAutofit/>
          </a:bodyPr>
          <a:lstStyle/>
          <a:p>
            <a:r>
              <a:rPr lang="en-US" sz="3200" b="1" dirty="0"/>
              <a:t>Why ask this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8E55-270B-406F-BA2D-CDA14E2C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34" y="1287899"/>
            <a:ext cx="5484052" cy="42822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Australia’s tourism is weather dependent</a:t>
            </a:r>
          </a:p>
          <a:p>
            <a:r>
              <a:rPr lang="en-US" dirty="0">
                <a:solidFill>
                  <a:schemeClr val="tx1"/>
                </a:solidFill>
              </a:rPr>
              <a:t>Tourism is the nation’s second-largest export industry</a:t>
            </a:r>
          </a:p>
          <a:p>
            <a:r>
              <a:rPr lang="en-US" dirty="0">
                <a:solidFill>
                  <a:schemeClr val="tx1"/>
                </a:solidFill>
              </a:rPr>
              <a:t>Valued at $40 billion</a:t>
            </a:r>
          </a:p>
          <a:p>
            <a:r>
              <a:rPr lang="en-US" dirty="0">
                <a:solidFill>
                  <a:schemeClr val="tx1"/>
                </a:solidFill>
              </a:rPr>
              <a:t>Employed 580,000 people</a:t>
            </a:r>
          </a:p>
          <a:p>
            <a:r>
              <a:rPr lang="en-US" dirty="0">
                <a:solidFill>
                  <a:schemeClr val="tx1"/>
                </a:solidFill>
              </a:rPr>
              <a:t>Extreme temperature will affect: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Beaches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Natural wonders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Hotel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Restaurant</a:t>
            </a:r>
          </a:p>
        </p:txBody>
      </p:sp>
      <p:pic>
        <p:nvPicPr>
          <p:cNvPr id="7" name="Picture 6" descr="A group of people sitting at a crowded beach&#10;&#10;Description automatically generated">
            <a:extLst>
              <a:ext uri="{FF2B5EF4-FFF2-40B4-BE49-F238E27FC236}">
                <a16:creationId xmlns:a16="http://schemas.microsoft.com/office/drawing/2014/main" id="{7F786878-8736-4FC3-9DAC-CB94F066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90" y="1133475"/>
            <a:ext cx="6325268" cy="4743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99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42F8-2B0F-48CC-9FB1-B1D16FAC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01083"/>
            <a:ext cx="2201863" cy="5609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AB8FD-7472-40CB-9BF1-3F000B6F0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047750"/>
            <a:ext cx="3373900" cy="55245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Australia Bureau of Meteorology 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3337 observations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Range 2008 -2017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24 Features</a:t>
            </a:r>
          </a:p>
          <a:p>
            <a:endParaRPr lang="en-US" dirty="0"/>
          </a:p>
        </p:txBody>
      </p:sp>
      <p:pic>
        <p:nvPicPr>
          <p:cNvPr id="2050" name="Picture 2" descr="BOM says last summer was the second-hottest on record, but rain is on the  forecast - ABC News">
            <a:extLst>
              <a:ext uri="{FF2B5EF4-FFF2-40B4-BE49-F238E27FC236}">
                <a16:creationId xmlns:a16="http://schemas.microsoft.com/office/drawing/2014/main" id="{797A4C6E-75C1-49D3-B35F-97DE26B02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r="79962" b="75989"/>
          <a:stretch/>
        </p:blipFill>
        <p:spPr bwMode="auto">
          <a:xfrm>
            <a:off x="4216894" y="201083"/>
            <a:ext cx="1227222" cy="1057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fence, drawing&#10;&#10;Description automatically generated">
            <a:extLst>
              <a:ext uri="{FF2B5EF4-FFF2-40B4-BE49-F238E27FC236}">
                <a16:creationId xmlns:a16="http://schemas.microsoft.com/office/drawing/2014/main" id="{FC6BBD8F-261A-49EA-AEF1-91AEE9A40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r="5869"/>
          <a:stretch/>
        </p:blipFill>
        <p:spPr>
          <a:xfrm>
            <a:off x="4346787" y="1779723"/>
            <a:ext cx="7643673" cy="3766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C67B4-FA21-4DBF-8E69-75763BBD5E3E}"/>
              </a:ext>
            </a:extLst>
          </p:cNvPr>
          <p:cNvSpPr txBox="1"/>
          <p:nvPr/>
        </p:nvSpPr>
        <p:spPr>
          <a:xfrm>
            <a:off x="7578259" y="5601810"/>
            <a:ext cx="1180730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A0141-110E-494F-A9B7-94663A32B1E7}"/>
              </a:ext>
            </a:extLst>
          </p:cNvPr>
          <p:cNvSpPr txBox="1"/>
          <p:nvPr/>
        </p:nvSpPr>
        <p:spPr>
          <a:xfrm>
            <a:off x="7051159" y="1258859"/>
            <a:ext cx="243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Missing Data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CCA7C-E127-4719-9726-55D9816E2CC1}"/>
              </a:ext>
            </a:extLst>
          </p:cNvPr>
          <p:cNvSpPr txBox="1"/>
          <p:nvPr/>
        </p:nvSpPr>
        <p:spPr>
          <a:xfrm rot="16200000">
            <a:off x="3202166" y="3244334"/>
            <a:ext cx="16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40804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A2F6-BECF-46A3-9341-4A43A661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2" y="196686"/>
            <a:ext cx="3371973" cy="51842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pipeline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47A3B0-4312-4AF1-B286-B7D230FF1873}"/>
              </a:ext>
            </a:extLst>
          </p:cNvPr>
          <p:cNvGrpSpPr/>
          <p:nvPr/>
        </p:nvGrpSpPr>
        <p:grpSpPr>
          <a:xfrm>
            <a:off x="1229102" y="2605251"/>
            <a:ext cx="9224304" cy="1107834"/>
            <a:chOff x="1113692" y="2321166"/>
            <a:chExt cx="9224304" cy="11078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BEDDD6-FDA7-41C2-81FD-F6F7916F9967}"/>
                </a:ext>
              </a:extLst>
            </p:cNvPr>
            <p:cNvSpPr/>
            <p:nvPr/>
          </p:nvSpPr>
          <p:spPr>
            <a:xfrm>
              <a:off x="2324100" y="2758440"/>
              <a:ext cx="6987540" cy="914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47727B-0653-42A3-939B-78ED036D7F1F}"/>
                </a:ext>
              </a:extLst>
            </p:cNvPr>
            <p:cNvSpPr/>
            <p:nvPr/>
          </p:nvSpPr>
          <p:spPr>
            <a:xfrm>
              <a:off x="1113692" y="2321169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Data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Acquisition	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8C11AD-57C9-4AB6-BCB5-F3675DA0EE9E}"/>
                </a:ext>
              </a:extLst>
            </p:cNvPr>
            <p:cNvSpPr/>
            <p:nvPr/>
          </p:nvSpPr>
          <p:spPr>
            <a:xfrm>
              <a:off x="3044190" y="2321167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Clean &amp;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Exploring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8B6979-94B1-4928-853B-ABDE86C9329E}"/>
                </a:ext>
              </a:extLst>
            </p:cNvPr>
            <p:cNvSpPr/>
            <p:nvPr/>
          </p:nvSpPr>
          <p:spPr>
            <a:xfrm>
              <a:off x="4995643" y="2321166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Visualization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6C119E-FA79-4A53-A0EC-1400EB5A649B}"/>
                </a:ext>
              </a:extLst>
            </p:cNvPr>
            <p:cNvSpPr/>
            <p:nvPr/>
          </p:nvSpPr>
          <p:spPr>
            <a:xfrm>
              <a:off x="6947096" y="2321167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Hypothesize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F9098-E813-4FCE-9287-F4D945744E90}"/>
                </a:ext>
              </a:extLst>
            </p:cNvPr>
            <p:cNvSpPr/>
            <p:nvPr/>
          </p:nvSpPr>
          <p:spPr>
            <a:xfrm>
              <a:off x="8919504" y="2321168"/>
              <a:ext cx="1418492" cy="11078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Build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24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7FC1-F75A-4B70-A18D-957E9415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65" y="204580"/>
            <a:ext cx="2786776" cy="597853"/>
          </a:xfrm>
        </p:spPr>
        <p:txBody>
          <a:bodyPr>
            <a:normAutofit/>
          </a:bodyPr>
          <a:lstStyle/>
          <a:p>
            <a:r>
              <a:rPr lang="en-US" sz="3200" b="1" dirty="0"/>
              <a:t>Dataset</a:t>
            </a:r>
          </a:p>
        </p:txBody>
      </p:sp>
      <p:pic>
        <p:nvPicPr>
          <p:cNvPr id="5" name="Picture 4" descr="A picture containing water&#10;&#10;Description automatically generated">
            <a:extLst>
              <a:ext uri="{FF2B5EF4-FFF2-40B4-BE49-F238E27FC236}">
                <a16:creationId xmlns:a16="http://schemas.microsoft.com/office/drawing/2014/main" id="{9A63BEC1-BCCD-4A67-8EF7-F53F823B7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" y="921888"/>
            <a:ext cx="11463062" cy="573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A29EF-7264-453F-91BB-6B0FF8B6524B}"/>
              </a:ext>
            </a:extLst>
          </p:cNvPr>
          <p:cNvSpPr txBox="1"/>
          <p:nvPr/>
        </p:nvSpPr>
        <p:spPr>
          <a:xfrm>
            <a:off x="4404804" y="433101"/>
            <a:ext cx="441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Min &amp; Max Temperature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8398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C4B4-7B94-4097-AA5A-0B083F55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8" y="254335"/>
            <a:ext cx="3839502" cy="5030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– </a:t>
            </a:r>
            <a:r>
              <a:rPr lang="en-US" dirty="0"/>
              <a:t>cont</a:t>
            </a:r>
            <a:r>
              <a:rPr lang="en-US" b="1" dirty="0"/>
              <a:t>.</a:t>
            </a:r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DDAEF7CD-8CA5-4C93-BC67-8D8ABB263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23" y="940719"/>
            <a:ext cx="8344828" cy="5563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71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C4B4-7B94-4097-AA5A-0B083F55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97" y="254335"/>
            <a:ext cx="4972977" cy="5030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– </a:t>
            </a:r>
            <a:r>
              <a:rPr lang="en-US" dirty="0"/>
              <a:t>Cont</a:t>
            </a:r>
            <a:r>
              <a:rPr lang="en-US" b="1" dirty="0"/>
              <a:t>.</a:t>
            </a:r>
          </a:p>
        </p:txBody>
      </p:sp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45E9C8E5-B122-4CBE-BCF0-CB4E97D53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69" y="942975"/>
            <a:ext cx="8339327" cy="5559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02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7019-F9C7-421B-A342-811BBC9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72" y="290414"/>
            <a:ext cx="2493994" cy="395386"/>
          </a:xfrm>
        </p:spPr>
        <p:txBody>
          <a:bodyPr>
            <a:noAutofit/>
          </a:bodyPr>
          <a:lstStyle/>
          <a:p>
            <a:r>
              <a:rPr lang="en-US" sz="3200" b="1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50DB-3013-47FE-B9A3-AB76DDE0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04" y="1014274"/>
            <a:ext cx="5867509" cy="53421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H0: no different between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 A</a:t>
            </a:r>
            <a:r>
              <a:rPr lang="en-US" dirty="0">
                <a:solidFill>
                  <a:schemeClr val="tx1"/>
                </a:solidFill>
              </a:rPr>
              <a:t>&amp;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B</a:t>
            </a:r>
            <a:r>
              <a:rPr lang="en-US" dirty="0">
                <a:solidFill>
                  <a:schemeClr val="tx1"/>
                </a:solidFill>
              </a:rPr>
              <a:t>.	</a:t>
            </a:r>
          </a:p>
          <a:p>
            <a:r>
              <a:rPr lang="en-US" dirty="0">
                <a:solidFill>
                  <a:schemeClr val="tx1"/>
                </a:solidFill>
              </a:rPr>
              <a:t>H1: there is difference between our dataset.</a:t>
            </a:r>
          </a:p>
          <a:p>
            <a:r>
              <a:rPr lang="en-US" dirty="0">
                <a:solidFill>
                  <a:schemeClr val="tx1"/>
                </a:solidFill>
              </a:rPr>
              <a:t>Significance level: 5%</a:t>
            </a:r>
          </a:p>
          <a:p>
            <a:r>
              <a:rPr lang="en-US" dirty="0">
                <a:solidFill>
                  <a:schemeClr val="tx1"/>
                </a:solidFill>
              </a:rPr>
              <a:t>Permutation replicates: 0.5%</a:t>
            </a:r>
          </a:p>
          <a:p>
            <a:r>
              <a:rPr lang="en-US" dirty="0">
                <a:solidFill>
                  <a:schemeClr val="tx1"/>
                </a:solidFill>
              </a:rPr>
              <a:t>Z-test: 4.75%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Conclusion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Sydney temperature is increasing over the year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35FB082-A6D0-4CB7-A287-895309ED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8279"/>
                    </a14:imgEffect>
                    <a14:imgEffect>
                      <a14:saturation sat="112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552575"/>
            <a:ext cx="3543300" cy="3543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216095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1727</TotalTime>
  <Words>189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Slice</vt:lpstr>
      <vt:lpstr>Institution Of Data  Mini Project 1  </vt:lpstr>
      <vt:lpstr>Business question</vt:lpstr>
      <vt:lpstr>Why ask this question</vt:lpstr>
      <vt:lpstr>Dataset</vt:lpstr>
      <vt:lpstr>pipeline</vt:lpstr>
      <vt:lpstr>Dataset</vt:lpstr>
      <vt:lpstr>Dataset – cont.</vt:lpstr>
      <vt:lpstr>Dataset – Cont.</vt:lpstr>
      <vt:lpstr>Hypothesis</vt:lpstr>
      <vt:lpstr>Key findings</vt:lpstr>
      <vt:lpstr>Further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city has the hottest temperature </dc:title>
  <dc:creator>Ricky Khanh Nguyen</dc:creator>
  <cp:lastModifiedBy>Ricky Khanh Nguyen</cp:lastModifiedBy>
  <cp:revision>48</cp:revision>
  <dcterms:created xsi:type="dcterms:W3CDTF">2020-08-05T05:55:38Z</dcterms:created>
  <dcterms:modified xsi:type="dcterms:W3CDTF">2020-08-08T00:39:05Z</dcterms:modified>
</cp:coreProperties>
</file>